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6"/>
  </p:sldMasterIdLst>
  <p:notesMasterIdLst>
    <p:notesMasterId r:id="rId7"/>
  </p:notesMasterIdLst>
  <p:sldIdLst>
    <p:sldId id="256" r:id="rId8"/>
    <p:sldId id="257" r:id="rId9"/>
    <p:sldId id="258" r:id="rId10"/>
  </p:sldIdLst>
  <p:sldSz cy="10058400" cx="7772400"/>
  <p:notesSz cx="6858000" cy="9144000"/>
  <p:embeddedFontLst>
    <p:embeddedFont>
      <p:font typeface="Halant"/>
      <p:regular r:id="rId11"/>
      <p:bold r:id="rId12"/>
    </p:embeddedFont>
    <p:embeddedFont>
      <p:font typeface="Inter"/>
      <p:regular r:id="rId13"/>
      <p:bold r:id="rId14"/>
      <p:italic r:id="rId15"/>
      <p:boldItalic r:id="rId1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747775"/>
          </p15:clr>
        </p15:guide>
        <p15:guide id="2" pos="2448">
          <p15:clr>
            <a:srgbClr val="747775"/>
          </p15:clr>
        </p15:guide>
      </p15:sldGuideLst>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1" name="Paige Meszaros"/>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36A093B-4B54-4ED0-AC03-D0D1BA86B382}">
  <a:tblStyle styleId="{D36A093B-4B54-4ED0-AC03-D0D1BA86B382}"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font" Target="fonts/Halant-regular.fntdata"/><Relationship Id="rId10" Type="http://schemas.openxmlformats.org/officeDocument/2006/relationships/slide" Target="slides/slide3.xml"/><Relationship Id="rId13" Type="http://schemas.openxmlformats.org/officeDocument/2006/relationships/font" Target="fonts/Inter-regular.fntdata"/><Relationship Id="rId12" Type="http://schemas.openxmlformats.org/officeDocument/2006/relationships/font" Target="fonts/Halant-bold.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15" Type="http://schemas.openxmlformats.org/officeDocument/2006/relationships/font" Target="fonts/Inter-italic.fntdata"/><Relationship Id="rId14" Type="http://schemas.openxmlformats.org/officeDocument/2006/relationships/font" Target="fonts/Inter-bold.fntdata"/><Relationship Id="rId16" Type="http://schemas.openxmlformats.org/officeDocument/2006/relationships/font" Target="fonts/Inter-boldItalic.fntdata"/><Relationship Id="rId5" Type="http://schemas.openxmlformats.org/officeDocument/2006/relationships/commentAuthors" Target="commentAuthors.xml"/><Relationship Id="rId6" Type="http://schemas.openxmlformats.org/officeDocument/2006/relationships/slideMaster" Target="slideMasters/slideMaster1.xml"/><Relationship Id="rId7" Type="http://schemas.openxmlformats.org/officeDocument/2006/relationships/notesMaster" Target="notesMasters/notesMaster1.xml"/><Relationship Id="rId8" Type="http://schemas.openxmlformats.org/officeDocument/2006/relationships/slide" Target="slides/slide1.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5-04-01T20:36:10.272">
    <p:pos x="256" y="521"/>
    <p:text>Needs a primary source quote</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2cf49a440c_0_5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2cf49a440c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3477ea52412_0_2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g3477ea52412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3477ea52412_0_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3477ea52412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1.png"/><Relationship Id="rId9" Type="http://schemas.openxmlformats.org/officeDocument/2006/relationships/image" Target="../media/image4.png"/><Relationship Id="rId5" Type="http://schemas.openxmlformats.org/officeDocument/2006/relationships/hyperlink" Target="https://www.archives.gov/education/lessons/cotton-gin-patent#:~:text=While%20Eli%20Whitney%20is%20best,are%20in%20the%20public%20domain." TargetMode="External"/><Relationship Id="rId6" Type="http://schemas.openxmlformats.org/officeDocument/2006/relationships/hyperlink" Target="https://www.docsteach.org/documents/document/whitney-cotton-gin-patent" TargetMode="External"/><Relationship Id="rId7" Type="http://schemas.openxmlformats.org/officeDocument/2006/relationships/hyperlink" Target="https://www.britannica.com/technology/cotton-gin" TargetMode="External"/><Relationship Id="rId8" Type="http://schemas.openxmlformats.org/officeDocument/2006/relationships/image" Target="../media/image8.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png"/><Relationship Id="rId4" Type="http://schemas.openxmlformats.org/officeDocument/2006/relationships/image" Target="../media/image1.png"/><Relationship Id="rId10" Type="http://schemas.openxmlformats.org/officeDocument/2006/relationships/image" Target="../media/image3.jpg"/><Relationship Id="rId9" Type="http://schemas.openxmlformats.org/officeDocument/2006/relationships/image" Target="../media/image7.png"/><Relationship Id="rId5" Type="http://schemas.openxmlformats.org/officeDocument/2006/relationships/hyperlink" Target="https://www.nysarchivestrust.org/exhibits/erie-canal" TargetMode="External"/><Relationship Id="rId6" Type="http://schemas.openxmlformats.org/officeDocument/2006/relationships/hyperlink" Target="https://www.eriecanal.org/texts/Campbell/chap06-1.html#:~:text=Its%20excellent%20position%20on%20the,been%20given%20to%20its%20advantages." TargetMode="External"/><Relationship Id="rId7" Type="http://schemas.openxmlformats.org/officeDocument/2006/relationships/hyperlink" Target="https://www.wnyc.org/story/erie-canal-200-today-made-new-york-global-city/" TargetMode="External"/><Relationship Id="rId8" Type="http://schemas.openxmlformats.org/officeDocument/2006/relationships/hyperlink" Target="https://commons.wikimedia.org/wiki/File:Lockport_bartlett_color_crop.jp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comments" Target="../comments/comment1.xml"/><Relationship Id="rId4" Type="http://schemas.openxmlformats.org/officeDocument/2006/relationships/image" Target="../media/image2.png"/><Relationship Id="rId10" Type="http://schemas.openxmlformats.org/officeDocument/2006/relationships/image" Target="../media/image5.png"/><Relationship Id="rId9" Type="http://schemas.openxmlformats.org/officeDocument/2006/relationships/image" Target="../media/image6.png"/><Relationship Id="rId5" Type="http://schemas.openxmlformats.org/officeDocument/2006/relationships/image" Target="../media/image1.png"/><Relationship Id="rId6" Type="http://schemas.openxmlformats.org/officeDocument/2006/relationships/hyperlink" Target="https://www.britannica.com/technology/railroad/Early-American-railroads" TargetMode="External"/><Relationship Id="rId7" Type="http://schemas.openxmlformats.org/officeDocument/2006/relationships/hyperlink" Target="https://www.loc.gov/collections/railroad-maps-1828-to-1900/articles-and-essays/history-of-railroads-and-maps/the-beginnings-of-american-railroads-and-mapping/#:~:text=John%20Stevens%20is%20considered%20to,on%20the%20first%20operational%20railroads." TargetMode="External"/><Relationship Id="rId8" Type="http://schemas.openxmlformats.org/officeDocument/2006/relationships/hyperlink" Target="https://huntington.org/exhibition/visions-empire-quest-railroad-across-america-1840-1880"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sp>
        <p:nvSpPr>
          <p:cNvPr id="54" name="Google Shape;54;p13"/>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“Shark Tank”©  Student Proposal Exemplar</a:t>
            </a:r>
            <a:endParaRPr sz="1900">
              <a:solidFill>
                <a:schemeClr val="dk1"/>
              </a:solidFill>
              <a:latin typeface="Halant"/>
              <a:ea typeface="Halant"/>
              <a:cs typeface="Halant"/>
              <a:sym typeface="Halant"/>
            </a:endParaRPr>
          </a:p>
        </p:txBody>
      </p:sp>
      <p:pic>
        <p:nvPicPr>
          <p:cNvPr id="55" name="Google Shape;55;p1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56" name="Google Shape;56;p1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57" name="Google Shape;57;p1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58" name="Google Shape;58;p13"/>
          <p:cNvPicPr preferRelativeResize="0"/>
          <p:nvPr/>
        </p:nvPicPr>
        <p:blipFill>
          <a:blip r:embed="rId4">
            <a:alphaModFix/>
          </a:blip>
          <a:stretch>
            <a:fillRect/>
          </a:stretch>
        </p:blipFill>
        <p:spPr>
          <a:xfrm>
            <a:off x="226481" y="76722"/>
            <a:ext cx="816414" cy="338543"/>
          </a:xfrm>
          <a:prstGeom prst="rect">
            <a:avLst/>
          </a:prstGeom>
          <a:noFill/>
          <a:ln>
            <a:noFill/>
          </a:ln>
        </p:spPr>
      </p:pic>
      <p:graphicFrame>
        <p:nvGraphicFramePr>
          <p:cNvPr id="59" name="Google Shape;59;p13"/>
          <p:cNvGraphicFramePr/>
          <p:nvPr/>
        </p:nvGraphicFramePr>
        <p:xfrm>
          <a:off x="351750" y="828550"/>
          <a:ext cx="3000000" cy="3000000"/>
        </p:xfrm>
        <a:graphic>
          <a:graphicData uri="http://schemas.openxmlformats.org/drawingml/2006/table">
            <a:tbl>
              <a:tblPr>
                <a:noFill/>
                <a:tableStyleId>{D36A093B-4B54-4ED0-AC03-D0D1BA86B382}</a:tableStyleId>
              </a:tblPr>
              <a:tblGrid>
                <a:gridCol w="3534500"/>
                <a:gridCol w="3534500"/>
              </a:tblGrid>
              <a:tr h="606675">
                <a:tc gridSpan="2">
                  <a:txBody>
                    <a:bodyPr/>
                    <a:lstStyle/>
                    <a:p>
                      <a:pPr indent="0" lvl="0" marL="0" rtl="0" algn="l">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  The Cotton Gin – America’s Cotton Revolution</a:t>
                      </a:r>
                      <a:endParaRPr sz="2100"/>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tcPr>
                </a:tc>
                <a:tc hMerge="1"/>
              </a:tr>
              <a:tr h="3205750">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The Cotton Gin, invented by Eli Whitney in 1793, is a game-changing device that removes seeds from cotton fibers quickly and efficiently. This machine is about 3 feet wide, 2 feet deep, and 4 feet tall, constructed from wood and metal with a rotating drum and wire teeth that pull the cotton fibers away from the seeds. Before the Cotton Gin, it took one worker a whole day to clean only one pound of cotton—now, this machine can clean up to 50 pounds a day! This invention will revolutionize the American economy by making cotton production faster and more profitable, fueling the growth of textile mills and Southern plantations. As Whitney himself said, </a:t>
                      </a:r>
                      <a:r>
                        <a:rPr i="1" lang="en" sz="1200">
                          <a:solidFill>
                            <a:schemeClr val="dk1"/>
                          </a:solidFill>
                          <a:latin typeface="Inter"/>
                          <a:ea typeface="Inter"/>
                          <a:cs typeface="Inter"/>
                          <a:sym typeface="Inter"/>
                        </a:rPr>
                        <a:t>“One man and a horse will do more than fifty men with the old machines.”</a:t>
                      </a:r>
                      <a:r>
                        <a:rPr lang="en" sz="1200">
                          <a:solidFill>
                            <a:schemeClr val="dk1"/>
                          </a:solidFill>
                          <a:latin typeface="Inter"/>
                          <a:ea typeface="Inter"/>
                          <a:cs typeface="Inter"/>
                          <a:sym typeface="Inter"/>
                        </a:rPr>
                        <a:t> (Eli Whitney, 1794).</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endParaRPr>
                    </a:p>
                    <a:p>
                      <a:pPr indent="0" lvl="0" marL="0" rtl="0" algn="l">
                        <a:spcBef>
                          <a:spcPts val="0"/>
                        </a:spcBef>
                        <a:spcAft>
                          <a:spcPts val="0"/>
                        </a:spcAft>
                        <a:buNone/>
                      </a:pPr>
                      <a:r>
                        <a:rPr lang="en" sz="1000">
                          <a:solidFill>
                            <a:schemeClr val="dk1"/>
                          </a:solidFill>
                          <a:latin typeface="Inter"/>
                          <a:ea typeface="Inter"/>
                          <a:cs typeface="Inter"/>
                          <a:sym typeface="Inter"/>
                        </a:rPr>
                        <a:t>Source:  </a:t>
                      </a:r>
                      <a:r>
                        <a:rPr lang="en" sz="1000" u="sng">
                          <a:solidFill>
                            <a:schemeClr val="hlink"/>
                          </a:solidFill>
                          <a:latin typeface="Inter"/>
                          <a:ea typeface="Inter"/>
                          <a:cs typeface="Inter"/>
                          <a:sym typeface="Inter"/>
                          <a:hlinkClick r:id="rId5"/>
                        </a:rPr>
                        <a:t>National Archives</a:t>
                      </a:r>
                      <a:endParaRPr sz="1000">
                        <a:solidFill>
                          <a:schemeClr val="dk1"/>
                        </a:solidFill>
                        <a:latin typeface="Inter"/>
                        <a:ea typeface="Inter"/>
                        <a:cs typeface="Inter"/>
                        <a:sym typeface="Inter"/>
                      </a:endParaRPr>
                    </a:p>
                  </a:txBody>
                  <a:tcPr marT="91425" marB="91425" marR="91425" marL="91425"/>
                </a:tc>
                <a:tc>
                  <a:txBody>
                    <a:bodyPr/>
                    <a:lstStyle/>
                    <a:p>
                      <a:pPr indent="0" lvl="0" marL="0" rtl="0" algn="l">
                        <a:lnSpc>
                          <a:spcPct val="115000"/>
                        </a:lnSpc>
                        <a:spcBef>
                          <a:spcPts val="1200"/>
                        </a:spcBef>
                        <a:spcAft>
                          <a:spcPts val="0"/>
                        </a:spcAft>
                        <a:buClr>
                          <a:schemeClr val="dk1"/>
                        </a:buClr>
                        <a:buSzPts val="1100"/>
                        <a:buFont typeface="Arial"/>
                        <a:buNone/>
                      </a:pPr>
                      <a:r>
                        <a:rPr b="1" lang="en" sz="1200">
                          <a:solidFill>
                            <a:schemeClr val="dk1"/>
                          </a:solidFill>
                          <a:latin typeface="Inter"/>
                          <a:ea typeface="Inter"/>
                          <a:cs typeface="Inter"/>
                          <a:sym typeface="Inter"/>
                        </a:rPr>
                        <a:t>Anticipated Investor Questions:</a:t>
                      </a:r>
                      <a:endParaRPr b="1" sz="1200">
                        <a:solidFill>
                          <a:schemeClr val="dk1"/>
                        </a:solidFill>
                        <a:latin typeface="Inter"/>
                        <a:ea typeface="Inter"/>
                        <a:cs typeface="Inter"/>
                        <a:sym typeface="Inter"/>
                      </a:endParaRPr>
                    </a:p>
                    <a:p>
                      <a:pPr indent="-304800" lvl="0" marL="457200" rtl="0" algn="l">
                        <a:lnSpc>
                          <a:spcPct val="115000"/>
                        </a:lnSpc>
                        <a:spcBef>
                          <a:spcPts val="1200"/>
                        </a:spcBef>
                        <a:spcAft>
                          <a:spcPts val="0"/>
                        </a:spcAft>
                        <a:buClr>
                          <a:schemeClr val="dk1"/>
                        </a:buClr>
                        <a:buSzPts val="1200"/>
                        <a:buFont typeface="Inter"/>
                        <a:buAutoNum type="arabicPeriod"/>
                      </a:pPr>
                      <a:r>
                        <a:rPr b="1" lang="en" sz="1200">
                          <a:solidFill>
                            <a:schemeClr val="dk1"/>
                          </a:solidFill>
                          <a:latin typeface="Inter"/>
                          <a:ea typeface="Inter"/>
                          <a:cs typeface="Inter"/>
                          <a:sym typeface="Inter"/>
                        </a:rPr>
                        <a:t>How does the Cotton Gin compare in speed and efficiency to manual cotton processing?</a:t>
                      </a:r>
                      <a:br>
                        <a:rPr b="1" lang="en" sz="1200">
                          <a:solidFill>
                            <a:schemeClr val="dk1"/>
                          </a:solidFill>
                          <a:latin typeface="Inter"/>
                          <a:ea typeface="Inter"/>
                          <a:cs typeface="Inter"/>
                          <a:sym typeface="Inter"/>
                        </a:rPr>
                      </a:br>
                      <a:endParaRPr b="1" sz="1200">
                        <a:solidFill>
                          <a:schemeClr val="dk1"/>
                        </a:solidFill>
                        <a:latin typeface="Inter"/>
                        <a:ea typeface="Inter"/>
                        <a:cs typeface="Inter"/>
                        <a:sym typeface="Inter"/>
                      </a:endParaRPr>
                    </a:p>
                    <a:p>
                      <a:pPr indent="-304800" lvl="0" marL="457200" rtl="0" algn="l">
                        <a:lnSpc>
                          <a:spcPct val="115000"/>
                        </a:lnSpc>
                        <a:spcBef>
                          <a:spcPts val="0"/>
                        </a:spcBef>
                        <a:spcAft>
                          <a:spcPts val="0"/>
                        </a:spcAft>
                        <a:buClr>
                          <a:schemeClr val="dk1"/>
                        </a:buClr>
                        <a:buSzPts val="1200"/>
                        <a:buFont typeface="Inter"/>
                        <a:buAutoNum type="arabicPeriod"/>
                      </a:pPr>
                      <a:r>
                        <a:rPr b="1" lang="en" sz="1200">
                          <a:solidFill>
                            <a:schemeClr val="dk1"/>
                          </a:solidFill>
                          <a:latin typeface="Inter"/>
                          <a:ea typeface="Inter"/>
                          <a:cs typeface="Inter"/>
                          <a:sym typeface="Inter"/>
                        </a:rPr>
                        <a:t>What is the estimated cost for a plantation owner to purchase this machine?</a:t>
                      </a:r>
                      <a:br>
                        <a:rPr b="1" lang="en" sz="1200">
                          <a:solidFill>
                            <a:schemeClr val="dk1"/>
                          </a:solidFill>
                          <a:latin typeface="Inter"/>
                          <a:ea typeface="Inter"/>
                          <a:cs typeface="Inter"/>
                          <a:sym typeface="Inter"/>
                        </a:rPr>
                      </a:br>
                      <a:endParaRPr b="1" sz="1200">
                        <a:solidFill>
                          <a:schemeClr val="dk1"/>
                        </a:solidFill>
                        <a:latin typeface="Inter"/>
                        <a:ea typeface="Inter"/>
                        <a:cs typeface="Inter"/>
                        <a:sym typeface="Inter"/>
                      </a:endParaRPr>
                    </a:p>
                    <a:p>
                      <a:pPr indent="-304800" lvl="0" marL="457200" rtl="0" algn="l">
                        <a:lnSpc>
                          <a:spcPct val="115000"/>
                        </a:lnSpc>
                        <a:spcBef>
                          <a:spcPts val="0"/>
                        </a:spcBef>
                        <a:spcAft>
                          <a:spcPts val="0"/>
                        </a:spcAft>
                        <a:buClr>
                          <a:schemeClr val="dk1"/>
                        </a:buClr>
                        <a:buSzPts val="1200"/>
                        <a:buFont typeface="Inter"/>
                        <a:buAutoNum type="arabicPeriod"/>
                      </a:pPr>
                      <a:r>
                        <a:rPr b="1" lang="en" sz="1200">
                          <a:solidFill>
                            <a:schemeClr val="dk1"/>
                          </a:solidFill>
                          <a:latin typeface="Inter"/>
                          <a:ea typeface="Inter"/>
                          <a:cs typeface="Inter"/>
                          <a:sym typeface="Inter"/>
                        </a:rPr>
                        <a:t>Could this invention be adapted for other types of crops or fibers?</a:t>
                      </a:r>
                      <a:endParaRPr sz="1300">
                        <a:latin typeface="Inter"/>
                        <a:ea typeface="Inter"/>
                        <a:cs typeface="Inter"/>
                        <a:sym typeface="Inter"/>
                      </a:endParaRPr>
                    </a:p>
                  </a:txBody>
                  <a:tcPr marT="91425" marB="91425" marR="91425" marL="91425"/>
                </a:tc>
              </a:tr>
              <a:tr h="4103100">
                <a:tc>
                  <a:txBody>
                    <a:bodyPr/>
                    <a:lstStyle/>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0" rtl="0" algn="ctr">
                        <a:spcBef>
                          <a:spcPts val="0"/>
                        </a:spcBef>
                        <a:spcAft>
                          <a:spcPts val="0"/>
                        </a:spcAft>
                        <a:buNone/>
                      </a:pPr>
                      <a:r>
                        <a:rPr lang="en" sz="1000" u="sng">
                          <a:solidFill>
                            <a:schemeClr val="hlink"/>
                          </a:solidFill>
                          <a:latin typeface="Inter"/>
                          <a:ea typeface="Inter"/>
                          <a:cs typeface="Inter"/>
                          <a:sym typeface="Inter"/>
                          <a:hlinkClick r:id="rId6"/>
                        </a:rPr>
                        <a:t>Eli Whitney's Cotton Gin Patent Drawing, 1794</a:t>
                      </a:r>
                      <a:endParaRPr sz="1000">
                        <a:latin typeface="Inter"/>
                        <a:ea typeface="Inter"/>
                        <a:cs typeface="Inter"/>
                        <a:sym typeface="Inter"/>
                      </a:endParaRPr>
                    </a:p>
                  </a:txBody>
                  <a:tcPr marT="91425" marB="91425" marR="91425" marL="91425"/>
                </a:tc>
                <a:tc>
                  <a:txBody>
                    <a:bodyPr/>
                    <a:lstStyle/>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0" rtl="0" algn="ctr">
                        <a:spcBef>
                          <a:spcPts val="0"/>
                        </a:spcBef>
                        <a:spcAft>
                          <a:spcPts val="0"/>
                        </a:spcAft>
                        <a:buNone/>
                      </a:pPr>
                      <a:r>
                        <a:rPr lang="en" sz="1000" u="sng">
                          <a:solidFill>
                            <a:schemeClr val="hlink"/>
                          </a:solidFill>
                          <a:latin typeface="Inter"/>
                          <a:ea typeface="Inter"/>
                          <a:cs typeface="Inter"/>
                          <a:sym typeface="Inter"/>
                          <a:hlinkClick r:id="rId7"/>
                        </a:rPr>
                        <a:t>Enslaved African Americans working the cotton gin, drawing by William L. Sheppard, Harper's Weekly</a:t>
                      </a:r>
                      <a:endParaRPr sz="1000">
                        <a:latin typeface="Inter"/>
                        <a:ea typeface="Inter"/>
                        <a:cs typeface="Inter"/>
                        <a:sym typeface="Inter"/>
                      </a:endParaRPr>
                    </a:p>
                  </a:txBody>
                  <a:tcPr marT="91425" marB="91425" marR="91425" marL="91425"/>
                </a:tc>
              </a:tr>
            </a:tbl>
          </a:graphicData>
        </a:graphic>
      </p:graphicFrame>
      <p:pic>
        <p:nvPicPr>
          <p:cNvPr id="60" name="Google Shape;60;p13" title="cottonginpatentdrawing.jpg"/>
          <p:cNvPicPr preferRelativeResize="0"/>
          <p:nvPr/>
        </p:nvPicPr>
        <p:blipFill>
          <a:blip r:embed="rId8">
            <a:alphaModFix/>
          </a:blip>
          <a:stretch>
            <a:fillRect/>
          </a:stretch>
        </p:blipFill>
        <p:spPr>
          <a:xfrm>
            <a:off x="812725" y="5372100"/>
            <a:ext cx="2574800" cy="3524249"/>
          </a:xfrm>
          <a:prstGeom prst="rect">
            <a:avLst/>
          </a:prstGeom>
          <a:noFill/>
          <a:ln>
            <a:noFill/>
          </a:ln>
        </p:spPr>
      </p:pic>
      <p:pic>
        <p:nvPicPr>
          <p:cNvPr id="61" name="Google Shape;61;p13"/>
          <p:cNvPicPr preferRelativeResize="0"/>
          <p:nvPr/>
        </p:nvPicPr>
        <p:blipFill>
          <a:blip r:embed="rId9">
            <a:alphaModFix/>
          </a:blip>
          <a:stretch>
            <a:fillRect/>
          </a:stretch>
        </p:blipFill>
        <p:spPr>
          <a:xfrm>
            <a:off x="4229100" y="5548313"/>
            <a:ext cx="2857500" cy="21621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65" name="Shape 65"/>
        <p:cNvGrpSpPr/>
        <p:nvPr/>
      </p:nvGrpSpPr>
      <p:grpSpPr>
        <a:xfrm>
          <a:off x="0" y="0"/>
          <a:ext cx="0" cy="0"/>
          <a:chOff x="0" y="0"/>
          <a:chExt cx="0" cy="0"/>
        </a:xfrm>
      </p:grpSpPr>
      <p:sp>
        <p:nvSpPr>
          <p:cNvPr id="66" name="Google Shape;66;p14"/>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“Shark Tank”©  Student Proposal Exemplar</a:t>
            </a:r>
            <a:endParaRPr sz="1900">
              <a:solidFill>
                <a:schemeClr val="dk1"/>
              </a:solidFill>
              <a:latin typeface="Halant"/>
              <a:ea typeface="Halant"/>
              <a:cs typeface="Halant"/>
              <a:sym typeface="Halant"/>
            </a:endParaRPr>
          </a:p>
        </p:txBody>
      </p:sp>
      <p:pic>
        <p:nvPicPr>
          <p:cNvPr id="67" name="Google Shape;67;p1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68" name="Google Shape;68;p1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69" name="Google Shape;69;p1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70" name="Google Shape;70;p14"/>
          <p:cNvPicPr preferRelativeResize="0"/>
          <p:nvPr/>
        </p:nvPicPr>
        <p:blipFill>
          <a:blip r:embed="rId4">
            <a:alphaModFix/>
          </a:blip>
          <a:stretch>
            <a:fillRect/>
          </a:stretch>
        </p:blipFill>
        <p:spPr>
          <a:xfrm>
            <a:off x="226481" y="76722"/>
            <a:ext cx="816414" cy="338543"/>
          </a:xfrm>
          <a:prstGeom prst="rect">
            <a:avLst/>
          </a:prstGeom>
          <a:noFill/>
          <a:ln>
            <a:noFill/>
          </a:ln>
        </p:spPr>
      </p:pic>
      <p:graphicFrame>
        <p:nvGraphicFramePr>
          <p:cNvPr id="71" name="Google Shape;71;p14"/>
          <p:cNvGraphicFramePr/>
          <p:nvPr/>
        </p:nvGraphicFramePr>
        <p:xfrm>
          <a:off x="351750" y="828550"/>
          <a:ext cx="3000000" cy="3000000"/>
        </p:xfrm>
        <a:graphic>
          <a:graphicData uri="http://schemas.openxmlformats.org/drawingml/2006/table">
            <a:tbl>
              <a:tblPr>
                <a:noFill/>
                <a:tableStyleId>{D36A093B-4B54-4ED0-AC03-D0D1BA86B382}</a:tableStyleId>
              </a:tblPr>
              <a:tblGrid>
                <a:gridCol w="3534500"/>
                <a:gridCol w="3534500"/>
              </a:tblGrid>
              <a:tr h="606675">
                <a:tc gridSpan="2">
                  <a:txBody>
                    <a:bodyPr/>
                    <a:lstStyle/>
                    <a:p>
                      <a:pPr indent="0" lvl="0" marL="0" rtl="0" algn="l">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  </a:t>
                      </a:r>
                      <a:r>
                        <a:rPr lang="en" sz="1900">
                          <a:solidFill>
                            <a:schemeClr val="dk1"/>
                          </a:solidFill>
                          <a:latin typeface="Halant"/>
                          <a:ea typeface="Halant"/>
                          <a:cs typeface="Halant"/>
                          <a:sym typeface="Halant"/>
                        </a:rPr>
                        <a:t>The Erie Canal – America’s Water Highway</a:t>
                      </a:r>
                      <a:endParaRPr sz="2100"/>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tcPr>
                </a:tc>
                <a:tc hMerge="1"/>
              </a:tr>
              <a:tr h="3205750">
                <a:tc>
                  <a:txBody>
                    <a:bodyPr/>
                    <a:lstStyle/>
                    <a:p>
                      <a:pPr indent="0" lvl="0" marL="0" rtl="0" algn="l">
                        <a:spcBef>
                          <a:spcPts val="0"/>
                        </a:spcBef>
                        <a:spcAft>
                          <a:spcPts val="0"/>
                        </a:spcAft>
                        <a:buNone/>
                      </a:pPr>
                      <a:r>
                        <a:rPr lang="en" sz="900">
                          <a:solidFill>
                            <a:schemeClr val="dk1"/>
                          </a:solidFill>
                          <a:latin typeface="Inter"/>
                          <a:ea typeface="Inter"/>
                          <a:cs typeface="Inter"/>
                          <a:sym typeface="Inter"/>
                        </a:rPr>
                        <a:t>The Erie Canal, completed in 1825, is a man-made waterway designed to link the Great Lakes to the Hudson River, creating a 365-mile route that allows goods and passengers to travel from the Midwest to New York City for a fraction of the cost of land transportation. This canal is 40 feet wide and 4 feet deep, allowing large barges made of wood and iron to carry up to 30 tons of cargo at a time. Before the canal, shipping goods over land from Buffalo to New York City cost $100 per ton—with the Erie Canal, the cost dropped to only $10 per ton! This new "water highway" will boost the American economy by opening up trade, reducing costs, and making New York the country’s top business hub. As Governor DeWitt Clinton, the canal’s biggest supporter, said of early cities developing along the canal, “</a:t>
                      </a:r>
                      <a:r>
                        <a:rPr i="1" lang="en" sz="900">
                          <a:solidFill>
                            <a:schemeClr val="dk1"/>
                          </a:solidFill>
                          <a:latin typeface="Inter"/>
                          <a:ea typeface="Inter"/>
                          <a:cs typeface="Inter"/>
                          <a:sym typeface="Inter"/>
                        </a:rPr>
                        <a:t>Rome is on the highest land between Lake Ontario and the Hudson, at Troy. It is 390 feet above the latter; sixteen miles by land and twenty-one by water from Utica, and 106 miles by water from Schenectady. It is situated at the head of the Mohawk River and Wood Creek, that river running east and the Wood Creek west. You see no hills or mountains in its vicinity; a plain extends from it on all sides. It has a Court-House, a State Arsenal, a Presbyterian Church, and about seventy houses. Its excellent position on the Canal, which unites the Eastern and Western waters, and its natural communication with the rich counties on Black River, would render it a place of great importance, superior to Utica…”</a:t>
                      </a:r>
                      <a:endParaRPr i="1" sz="900">
                        <a:solidFill>
                          <a:schemeClr val="dk1"/>
                        </a:solidFill>
                        <a:latin typeface="Inter"/>
                        <a:ea typeface="Inter"/>
                        <a:cs typeface="Inter"/>
                        <a:sym typeface="Inter"/>
                      </a:endParaRPr>
                    </a:p>
                    <a:p>
                      <a:pPr indent="0" lvl="0" marL="0" rtl="0" algn="l">
                        <a:spcBef>
                          <a:spcPts val="0"/>
                        </a:spcBef>
                        <a:spcAft>
                          <a:spcPts val="0"/>
                        </a:spcAft>
                        <a:buNone/>
                      </a:pPr>
                      <a:r>
                        <a:t/>
                      </a:r>
                      <a:endParaRPr i="1" sz="9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Source:  </a:t>
                      </a:r>
                      <a:r>
                        <a:rPr lang="en" sz="1200" u="sng">
                          <a:solidFill>
                            <a:schemeClr val="hlink"/>
                          </a:solidFill>
                          <a:latin typeface="Inter"/>
                          <a:ea typeface="Inter"/>
                          <a:cs typeface="Inter"/>
                          <a:sym typeface="Inter"/>
                          <a:hlinkClick r:id="rId5"/>
                        </a:rPr>
                        <a:t>New York State Archives Trust</a:t>
                      </a:r>
                      <a:r>
                        <a:rPr lang="en" sz="1200">
                          <a:solidFill>
                            <a:schemeClr val="dk1"/>
                          </a:solidFill>
                          <a:latin typeface="Inter"/>
                          <a:ea typeface="Inter"/>
                          <a:cs typeface="Inter"/>
                          <a:sym typeface="Inter"/>
                        </a:rPr>
                        <a:t> and </a:t>
                      </a:r>
                      <a:r>
                        <a:rPr lang="en" sz="1200" u="sng">
                          <a:solidFill>
                            <a:schemeClr val="hlink"/>
                          </a:solidFill>
                          <a:latin typeface="Inter"/>
                          <a:ea typeface="Inter"/>
                          <a:cs typeface="Inter"/>
                          <a:sym typeface="Inter"/>
                          <a:hlinkClick r:id="rId6"/>
                        </a:rPr>
                        <a:t>Erie Canal</a:t>
                      </a:r>
                      <a:endParaRPr sz="1200">
                        <a:solidFill>
                          <a:schemeClr val="dk1"/>
                        </a:solidFill>
                        <a:latin typeface="Inter"/>
                        <a:ea typeface="Inter"/>
                        <a:cs typeface="Inter"/>
                        <a:sym typeface="Inter"/>
                      </a:endParaRPr>
                    </a:p>
                  </a:txBody>
                  <a:tcPr marT="91425" marB="91425" marR="91425" marL="91425"/>
                </a:tc>
                <a:tc>
                  <a:txBody>
                    <a:bodyPr/>
                    <a:lstStyle/>
                    <a:p>
                      <a:pPr indent="0" lvl="0" marL="0" rtl="0" algn="l">
                        <a:lnSpc>
                          <a:spcPct val="115000"/>
                        </a:lnSpc>
                        <a:spcBef>
                          <a:spcPts val="1200"/>
                        </a:spcBef>
                        <a:spcAft>
                          <a:spcPts val="0"/>
                        </a:spcAft>
                        <a:buNone/>
                      </a:pPr>
                      <a:r>
                        <a:rPr b="1" lang="en" sz="1200">
                          <a:solidFill>
                            <a:schemeClr val="dk1"/>
                          </a:solidFill>
                          <a:latin typeface="Inter"/>
                          <a:ea typeface="Inter"/>
                          <a:cs typeface="Inter"/>
                          <a:sym typeface="Inter"/>
                        </a:rPr>
                        <a:t>Anticipated Investor Questions:</a:t>
                      </a:r>
                      <a:endParaRPr b="1" sz="1200">
                        <a:solidFill>
                          <a:schemeClr val="dk1"/>
                        </a:solidFill>
                        <a:latin typeface="Inter"/>
                        <a:ea typeface="Inter"/>
                        <a:cs typeface="Inter"/>
                        <a:sym typeface="Inter"/>
                      </a:endParaRPr>
                    </a:p>
                    <a:p>
                      <a:pPr indent="-304800" lvl="0" marL="457200" rtl="0" algn="l">
                        <a:lnSpc>
                          <a:spcPct val="115000"/>
                        </a:lnSpc>
                        <a:spcBef>
                          <a:spcPts val="1200"/>
                        </a:spcBef>
                        <a:spcAft>
                          <a:spcPts val="0"/>
                        </a:spcAft>
                        <a:buClr>
                          <a:schemeClr val="dk1"/>
                        </a:buClr>
                        <a:buSzPts val="1200"/>
                        <a:buFont typeface="Inter"/>
                        <a:buAutoNum type="arabicPeriod"/>
                      </a:pPr>
                      <a:r>
                        <a:rPr b="1" lang="en" sz="1200">
                          <a:solidFill>
                            <a:schemeClr val="dk1"/>
                          </a:solidFill>
                          <a:latin typeface="Inter"/>
                          <a:ea typeface="Inter"/>
                          <a:cs typeface="Inter"/>
                          <a:sym typeface="Inter"/>
                        </a:rPr>
                        <a:t>How long will construction take, and how much will it cost?</a:t>
                      </a:r>
                      <a:br>
                        <a:rPr b="1" lang="en" sz="1200">
                          <a:solidFill>
                            <a:schemeClr val="dk1"/>
                          </a:solidFill>
                          <a:latin typeface="Inter"/>
                          <a:ea typeface="Inter"/>
                          <a:cs typeface="Inter"/>
                          <a:sym typeface="Inter"/>
                        </a:rPr>
                      </a:br>
                      <a:endParaRPr b="1" sz="1200">
                        <a:solidFill>
                          <a:schemeClr val="dk1"/>
                        </a:solidFill>
                        <a:latin typeface="Inter"/>
                        <a:ea typeface="Inter"/>
                        <a:cs typeface="Inter"/>
                        <a:sym typeface="Inter"/>
                      </a:endParaRPr>
                    </a:p>
                    <a:p>
                      <a:pPr indent="-304800" lvl="0" marL="457200" rtl="0" algn="l">
                        <a:lnSpc>
                          <a:spcPct val="115000"/>
                        </a:lnSpc>
                        <a:spcBef>
                          <a:spcPts val="0"/>
                        </a:spcBef>
                        <a:spcAft>
                          <a:spcPts val="0"/>
                        </a:spcAft>
                        <a:buClr>
                          <a:schemeClr val="dk1"/>
                        </a:buClr>
                        <a:buSzPts val="1200"/>
                        <a:buFont typeface="Inter"/>
                        <a:buAutoNum type="arabicPeriod"/>
                      </a:pPr>
                      <a:r>
                        <a:rPr b="1" lang="en" sz="1200">
                          <a:solidFill>
                            <a:schemeClr val="dk1"/>
                          </a:solidFill>
                          <a:latin typeface="Inter"/>
                          <a:ea typeface="Inter"/>
                          <a:cs typeface="Inter"/>
                          <a:sym typeface="Inter"/>
                        </a:rPr>
                        <a:t>What challenges do workers face in building such a long canal?</a:t>
                      </a:r>
                      <a:br>
                        <a:rPr b="1" lang="en" sz="1200">
                          <a:solidFill>
                            <a:schemeClr val="dk1"/>
                          </a:solidFill>
                          <a:latin typeface="Inter"/>
                          <a:ea typeface="Inter"/>
                          <a:cs typeface="Inter"/>
                          <a:sym typeface="Inter"/>
                        </a:rPr>
                      </a:br>
                      <a:endParaRPr b="1" sz="1200">
                        <a:solidFill>
                          <a:schemeClr val="dk1"/>
                        </a:solidFill>
                        <a:latin typeface="Inter"/>
                        <a:ea typeface="Inter"/>
                        <a:cs typeface="Inter"/>
                        <a:sym typeface="Inter"/>
                      </a:endParaRPr>
                    </a:p>
                    <a:p>
                      <a:pPr indent="-304800" lvl="0" marL="457200" rtl="0" algn="l">
                        <a:lnSpc>
                          <a:spcPct val="115000"/>
                        </a:lnSpc>
                        <a:spcBef>
                          <a:spcPts val="0"/>
                        </a:spcBef>
                        <a:spcAft>
                          <a:spcPts val="0"/>
                        </a:spcAft>
                        <a:buClr>
                          <a:schemeClr val="dk1"/>
                        </a:buClr>
                        <a:buSzPts val="1200"/>
                        <a:buFont typeface="Inter"/>
                        <a:buAutoNum type="arabicPeriod"/>
                      </a:pPr>
                      <a:r>
                        <a:rPr b="1" lang="en" sz="1200">
                          <a:solidFill>
                            <a:schemeClr val="dk1"/>
                          </a:solidFill>
                          <a:latin typeface="Inter"/>
                          <a:ea typeface="Inter"/>
                          <a:cs typeface="Inter"/>
                          <a:sym typeface="Inter"/>
                        </a:rPr>
                        <a:t>How will the Erie Canal compete with railroads in the future?</a:t>
                      </a:r>
                      <a:endParaRPr b="1" sz="1200">
                        <a:solidFill>
                          <a:schemeClr val="dk1"/>
                        </a:solidFill>
                        <a:latin typeface="Inter"/>
                        <a:ea typeface="Inter"/>
                        <a:cs typeface="Inter"/>
                        <a:sym typeface="Inter"/>
                      </a:endParaRPr>
                    </a:p>
                    <a:p>
                      <a:pPr indent="0" lvl="0" marL="457200" rtl="0" algn="l">
                        <a:lnSpc>
                          <a:spcPct val="115000"/>
                        </a:lnSpc>
                        <a:spcBef>
                          <a:spcPts val="1200"/>
                        </a:spcBef>
                        <a:spcAft>
                          <a:spcPts val="1200"/>
                        </a:spcAft>
                        <a:buNone/>
                      </a:pPr>
                      <a:r>
                        <a:t/>
                      </a:r>
                      <a:endParaRPr b="1" sz="1200">
                        <a:solidFill>
                          <a:schemeClr val="dk1"/>
                        </a:solidFill>
                        <a:latin typeface="Inter"/>
                        <a:ea typeface="Inter"/>
                        <a:cs typeface="Inter"/>
                        <a:sym typeface="Inter"/>
                      </a:endParaRPr>
                    </a:p>
                  </a:txBody>
                  <a:tcPr marT="91425" marB="91425" marR="91425" marL="91425"/>
                </a:tc>
              </a:tr>
              <a:tr h="4103100">
                <a:tc>
                  <a:txBody>
                    <a:bodyPr/>
                    <a:lstStyle/>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0" rtl="0" algn="ctr">
                        <a:spcBef>
                          <a:spcPts val="0"/>
                        </a:spcBef>
                        <a:spcAft>
                          <a:spcPts val="0"/>
                        </a:spcAft>
                        <a:buNone/>
                      </a:pPr>
                      <a:r>
                        <a:rPr lang="en" sz="1000" u="sng">
                          <a:solidFill>
                            <a:schemeClr val="hlink"/>
                          </a:solidFill>
                          <a:latin typeface="Inter"/>
                          <a:ea typeface="Inter"/>
                          <a:cs typeface="Inter"/>
                          <a:sym typeface="Inter"/>
                          <a:hlinkClick r:id="rId7"/>
                        </a:rPr>
                        <a:t>Governor DeWitt Clinton pouring water from the Lake Erie into the ocean, 1825</a:t>
                      </a:r>
                      <a:endParaRPr sz="1000">
                        <a:latin typeface="Inter"/>
                        <a:ea typeface="Inter"/>
                        <a:cs typeface="Inter"/>
                        <a:sym typeface="Inter"/>
                      </a:endParaRPr>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0" rtl="0" algn="ctr">
                        <a:spcBef>
                          <a:spcPts val="0"/>
                        </a:spcBef>
                        <a:spcAft>
                          <a:spcPts val="0"/>
                        </a:spcAft>
                        <a:buNone/>
                      </a:pPr>
                      <a:r>
                        <a:t/>
                      </a:r>
                      <a:endParaRPr sz="1000">
                        <a:latin typeface="Inter"/>
                        <a:ea typeface="Inter"/>
                        <a:cs typeface="Inter"/>
                        <a:sym typeface="Inter"/>
                      </a:endParaRPr>
                    </a:p>
                  </a:txBody>
                  <a:tcPr marT="91425" marB="91425" marR="91425" marL="91425"/>
                </a:tc>
                <a:tc>
                  <a:txBody>
                    <a:bodyPr/>
                    <a:lstStyle/>
                    <a:p>
                      <a:pPr indent="0" lvl="0" marL="457200" rtl="0" algn="l">
                        <a:spcBef>
                          <a:spcPts val="0"/>
                        </a:spcBef>
                        <a:spcAft>
                          <a:spcPts val="0"/>
                        </a:spcAft>
                        <a:buNone/>
                      </a:pPr>
                      <a:r>
                        <a:t/>
                      </a:r>
                      <a:endParaRPr sz="1200"/>
                    </a:p>
                    <a:p>
                      <a:pPr indent="0" lvl="0" marL="0" rtl="0" algn="l">
                        <a:spcBef>
                          <a:spcPts val="0"/>
                        </a:spcBef>
                        <a:spcAft>
                          <a:spcPts val="0"/>
                        </a:spcAft>
                        <a:buNone/>
                      </a:pPr>
                      <a:r>
                        <a:t/>
                      </a:r>
                      <a:endParaRPr sz="1200">
                        <a:solidFill>
                          <a:schemeClr val="dk1"/>
                        </a:solidFill>
                      </a:endParaRPr>
                    </a:p>
                    <a:p>
                      <a:pPr indent="0" lvl="0" marL="457200" rtl="0" algn="l">
                        <a:spcBef>
                          <a:spcPts val="0"/>
                        </a:spcBef>
                        <a:spcAft>
                          <a:spcPts val="0"/>
                        </a:spcAft>
                        <a:buNone/>
                      </a:pPr>
                      <a:r>
                        <a:t/>
                      </a:r>
                      <a:endParaRPr sz="1200">
                        <a:solidFill>
                          <a:schemeClr val="dk1"/>
                        </a:solidFill>
                      </a:endParaRPr>
                    </a:p>
                    <a:p>
                      <a:pPr indent="0" lvl="0" marL="457200" rtl="0" algn="l">
                        <a:spcBef>
                          <a:spcPts val="0"/>
                        </a:spcBef>
                        <a:spcAft>
                          <a:spcPts val="0"/>
                        </a:spcAft>
                        <a:buNone/>
                      </a:pPr>
                      <a:r>
                        <a:t/>
                      </a:r>
                      <a:endParaRPr sz="1200">
                        <a:solidFill>
                          <a:schemeClr val="dk1"/>
                        </a:solidFill>
                      </a:endParaRPr>
                    </a:p>
                    <a:p>
                      <a:pPr indent="0" lvl="0" marL="457200" rtl="0" algn="l">
                        <a:spcBef>
                          <a:spcPts val="0"/>
                        </a:spcBef>
                        <a:spcAft>
                          <a:spcPts val="0"/>
                        </a:spcAft>
                        <a:buNone/>
                      </a:pPr>
                      <a:r>
                        <a:t/>
                      </a:r>
                      <a:endParaRPr sz="1200">
                        <a:solidFill>
                          <a:schemeClr val="dk1"/>
                        </a:solidFill>
                      </a:endParaRPr>
                    </a:p>
                    <a:p>
                      <a:pPr indent="0" lvl="0" marL="457200" rtl="0" algn="l">
                        <a:spcBef>
                          <a:spcPts val="0"/>
                        </a:spcBef>
                        <a:spcAft>
                          <a:spcPts val="0"/>
                        </a:spcAft>
                        <a:buNone/>
                      </a:pPr>
                      <a:r>
                        <a:t/>
                      </a:r>
                      <a:endParaRPr sz="1200">
                        <a:solidFill>
                          <a:schemeClr val="dk1"/>
                        </a:solidFill>
                      </a:endParaRPr>
                    </a:p>
                    <a:p>
                      <a:pPr indent="0" lvl="0" marL="457200" rtl="0" algn="l">
                        <a:spcBef>
                          <a:spcPts val="0"/>
                        </a:spcBef>
                        <a:spcAft>
                          <a:spcPts val="0"/>
                        </a:spcAft>
                        <a:buNone/>
                      </a:pPr>
                      <a:r>
                        <a:t/>
                      </a:r>
                      <a:endParaRPr sz="1200">
                        <a:solidFill>
                          <a:schemeClr val="dk1"/>
                        </a:solidFill>
                      </a:endParaRPr>
                    </a:p>
                    <a:p>
                      <a:pPr indent="0" lvl="0" marL="457200" rtl="0" algn="l">
                        <a:spcBef>
                          <a:spcPts val="0"/>
                        </a:spcBef>
                        <a:spcAft>
                          <a:spcPts val="0"/>
                        </a:spcAft>
                        <a:buNone/>
                      </a:pPr>
                      <a:r>
                        <a:t/>
                      </a:r>
                      <a:endParaRPr sz="1200">
                        <a:solidFill>
                          <a:schemeClr val="dk1"/>
                        </a:solidFill>
                      </a:endParaRPr>
                    </a:p>
                    <a:p>
                      <a:pPr indent="0" lvl="0" marL="457200" rtl="0" algn="l">
                        <a:spcBef>
                          <a:spcPts val="0"/>
                        </a:spcBef>
                        <a:spcAft>
                          <a:spcPts val="0"/>
                        </a:spcAft>
                        <a:buNone/>
                      </a:pPr>
                      <a:r>
                        <a:t/>
                      </a:r>
                      <a:endParaRPr sz="1200">
                        <a:solidFill>
                          <a:schemeClr val="dk1"/>
                        </a:solidFill>
                      </a:endParaRPr>
                    </a:p>
                    <a:p>
                      <a:pPr indent="0" lvl="0" marL="457200" rtl="0" algn="l">
                        <a:spcBef>
                          <a:spcPts val="0"/>
                        </a:spcBef>
                        <a:spcAft>
                          <a:spcPts val="0"/>
                        </a:spcAft>
                        <a:buNone/>
                      </a:pPr>
                      <a:r>
                        <a:t/>
                      </a:r>
                      <a:endParaRPr sz="1200">
                        <a:solidFill>
                          <a:schemeClr val="dk1"/>
                        </a:solidFill>
                      </a:endParaRPr>
                    </a:p>
                    <a:p>
                      <a:pPr indent="0" lvl="0" marL="457200" rtl="0" algn="l">
                        <a:spcBef>
                          <a:spcPts val="0"/>
                        </a:spcBef>
                        <a:spcAft>
                          <a:spcPts val="0"/>
                        </a:spcAft>
                        <a:buNone/>
                      </a:pPr>
                      <a:r>
                        <a:t/>
                      </a:r>
                      <a:endParaRPr sz="1200">
                        <a:solidFill>
                          <a:schemeClr val="dk1"/>
                        </a:solidFill>
                      </a:endParaRPr>
                    </a:p>
                    <a:p>
                      <a:pPr indent="0" lvl="0" marL="457200" rtl="0" algn="l">
                        <a:spcBef>
                          <a:spcPts val="0"/>
                        </a:spcBef>
                        <a:spcAft>
                          <a:spcPts val="0"/>
                        </a:spcAft>
                        <a:buNone/>
                      </a:pPr>
                      <a:r>
                        <a:t/>
                      </a:r>
                      <a:endParaRPr sz="1200">
                        <a:solidFill>
                          <a:schemeClr val="dk1"/>
                        </a:solidFill>
                      </a:endParaRPr>
                    </a:p>
                    <a:p>
                      <a:pPr indent="0" lvl="0" marL="457200" rtl="0" algn="l">
                        <a:spcBef>
                          <a:spcPts val="0"/>
                        </a:spcBef>
                        <a:spcAft>
                          <a:spcPts val="0"/>
                        </a:spcAft>
                        <a:buNone/>
                      </a:pPr>
                      <a:r>
                        <a:t/>
                      </a:r>
                      <a:endParaRPr sz="1200"/>
                    </a:p>
                    <a:p>
                      <a:pPr indent="0" lvl="0" marL="0" rtl="0" algn="ctr">
                        <a:spcBef>
                          <a:spcPts val="0"/>
                        </a:spcBef>
                        <a:spcAft>
                          <a:spcPts val="0"/>
                        </a:spcAft>
                        <a:buNone/>
                      </a:pPr>
                      <a:r>
                        <a:t/>
                      </a:r>
                      <a:endParaRPr sz="1000">
                        <a:latin typeface="Inter"/>
                        <a:ea typeface="Inter"/>
                        <a:cs typeface="Inter"/>
                        <a:sym typeface="Inter"/>
                      </a:endParaRPr>
                    </a:p>
                    <a:p>
                      <a:pPr indent="0" lvl="0" marL="0" rtl="0" algn="ctr">
                        <a:spcBef>
                          <a:spcPts val="0"/>
                        </a:spcBef>
                        <a:spcAft>
                          <a:spcPts val="0"/>
                        </a:spcAft>
                        <a:buNone/>
                      </a:pPr>
                      <a:r>
                        <a:rPr lang="en" sz="1000" u="sng">
                          <a:solidFill>
                            <a:schemeClr val="hlink"/>
                          </a:solidFill>
                          <a:latin typeface="Inter"/>
                          <a:ea typeface="Inter"/>
                          <a:cs typeface="Inter"/>
                          <a:sym typeface="Inter"/>
                          <a:hlinkClick r:id="rId8"/>
                        </a:rPr>
                        <a:t>View east of eastbound Lockport on the Erie Canal by W.H. Bartlett, 1839, Public Domain</a:t>
                      </a:r>
                      <a:endParaRPr sz="1000">
                        <a:latin typeface="Inter"/>
                        <a:ea typeface="Inter"/>
                        <a:cs typeface="Inter"/>
                        <a:sym typeface="Inter"/>
                      </a:endParaRPr>
                    </a:p>
                  </a:txBody>
                  <a:tcPr marT="91425" marB="91425" marR="91425" marL="91425"/>
                </a:tc>
              </a:tr>
            </a:tbl>
          </a:graphicData>
        </a:graphic>
      </p:graphicFrame>
      <p:pic>
        <p:nvPicPr>
          <p:cNvPr id="72" name="Google Shape;72;p14"/>
          <p:cNvPicPr preferRelativeResize="0"/>
          <p:nvPr/>
        </p:nvPicPr>
        <p:blipFill>
          <a:blip r:embed="rId9">
            <a:alphaModFix/>
          </a:blip>
          <a:stretch>
            <a:fillRect/>
          </a:stretch>
        </p:blipFill>
        <p:spPr>
          <a:xfrm>
            <a:off x="518250" y="5867400"/>
            <a:ext cx="3234650" cy="2708774"/>
          </a:xfrm>
          <a:prstGeom prst="rect">
            <a:avLst/>
          </a:prstGeom>
          <a:noFill/>
          <a:ln>
            <a:noFill/>
          </a:ln>
        </p:spPr>
      </p:pic>
      <p:pic>
        <p:nvPicPr>
          <p:cNvPr id="73" name="Google Shape;73;p14" title="Lockport_bartlett_color_crop.jpg"/>
          <p:cNvPicPr preferRelativeResize="0"/>
          <p:nvPr/>
        </p:nvPicPr>
        <p:blipFill>
          <a:blip r:embed="rId10">
            <a:alphaModFix/>
          </a:blip>
          <a:stretch>
            <a:fillRect/>
          </a:stretch>
        </p:blipFill>
        <p:spPr>
          <a:xfrm>
            <a:off x="4134847" y="5562597"/>
            <a:ext cx="2994625" cy="23860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77" name="Shape 77"/>
        <p:cNvGrpSpPr/>
        <p:nvPr/>
      </p:nvGrpSpPr>
      <p:grpSpPr>
        <a:xfrm>
          <a:off x="0" y="0"/>
          <a:ext cx="0" cy="0"/>
          <a:chOff x="0" y="0"/>
          <a:chExt cx="0" cy="0"/>
        </a:xfrm>
      </p:grpSpPr>
      <p:sp>
        <p:nvSpPr>
          <p:cNvPr id="78" name="Google Shape;78;p15"/>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“Shark Tank”©  Student Proposal Exemplar</a:t>
            </a:r>
            <a:endParaRPr sz="1900">
              <a:solidFill>
                <a:schemeClr val="dk1"/>
              </a:solidFill>
              <a:latin typeface="Halant"/>
              <a:ea typeface="Halant"/>
              <a:cs typeface="Halant"/>
              <a:sym typeface="Halant"/>
            </a:endParaRPr>
          </a:p>
        </p:txBody>
      </p:sp>
      <p:pic>
        <p:nvPicPr>
          <p:cNvPr id="79" name="Google Shape;79;p15"/>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80" name="Google Shape;80;p1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81" name="Google Shape;81;p1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82" name="Google Shape;82;p15"/>
          <p:cNvPicPr preferRelativeResize="0"/>
          <p:nvPr/>
        </p:nvPicPr>
        <p:blipFill>
          <a:blip r:embed="rId5">
            <a:alphaModFix/>
          </a:blip>
          <a:stretch>
            <a:fillRect/>
          </a:stretch>
        </p:blipFill>
        <p:spPr>
          <a:xfrm>
            <a:off x="226481" y="76722"/>
            <a:ext cx="816414" cy="338543"/>
          </a:xfrm>
          <a:prstGeom prst="rect">
            <a:avLst/>
          </a:prstGeom>
          <a:noFill/>
          <a:ln>
            <a:noFill/>
          </a:ln>
        </p:spPr>
      </p:pic>
      <p:graphicFrame>
        <p:nvGraphicFramePr>
          <p:cNvPr id="83" name="Google Shape;83;p15"/>
          <p:cNvGraphicFramePr/>
          <p:nvPr/>
        </p:nvGraphicFramePr>
        <p:xfrm>
          <a:off x="406400" y="828475"/>
          <a:ext cx="3000000" cy="3000000"/>
        </p:xfrm>
        <a:graphic>
          <a:graphicData uri="http://schemas.openxmlformats.org/drawingml/2006/table">
            <a:tbl>
              <a:tblPr>
                <a:noFill/>
                <a:tableStyleId>{D36A093B-4B54-4ED0-AC03-D0D1BA86B382}</a:tableStyleId>
              </a:tblPr>
              <a:tblGrid>
                <a:gridCol w="3534500"/>
                <a:gridCol w="3534500"/>
              </a:tblGrid>
              <a:tr h="271900">
                <a:tc gridSpan="2">
                  <a:txBody>
                    <a:bodyPr/>
                    <a:lstStyle/>
                    <a:p>
                      <a:pPr indent="0" lvl="0" marL="0" rtl="0" algn="l">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The Railroad – The Fast Track to America’s Future</a:t>
                      </a:r>
                      <a:endParaRPr sz="2100"/>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tcPr>
                </a:tc>
                <a:tc hMerge="1"/>
              </a:tr>
              <a:tr h="2192950">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The railroad is the future of American transportation, allowing people and goods to move at unprecedented speeds. Our proposed iron steam locomotive is 40 feet long, 10 feet tall, and 8 feet wide, weighing about 15 tons and powered by a coal-burning steam engine that produces enough force to pull multiple train cars. Unlike slow, expensive wagon travel, trains can move goods, mail, and people up to 30 miles per hour, connecting cities, farms, and factories like never before. Railroads will supercharge the economy by helping farmers ship crops faster, manufacturers send products across the country, and businesses expand to new markets.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Source:  </a:t>
                      </a:r>
                      <a:r>
                        <a:rPr lang="en" sz="1200" u="sng">
                          <a:solidFill>
                            <a:schemeClr val="hlink"/>
                          </a:solidFill>
                          <a:latin typeface="Inter"/>
                          <a:ea typeface="Inter"/>
                          <a:cs typeface="Inter"/>
                          <a:sym typeface="Inter"/>
                          <a:hlinkClick r:id="rId6"/>
                        </a:rPr>
                        <a:t>Britannica</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i="1" sz="1100">
                        <a:solidFill>
                          <a:schemeClr val="dk1"/>
                        </a:solidFill>
                      </a:endParaRPr>
                    </a:p>
                    <a:p>
                      <a:pPr indent="0" lvl="0" marL="0" rtl="0" algn="l">
                        <a:spcBef>
                          <a:spcPts val="0"/>
                        </a:spcBef>
                        <a:spcAft>
                          <a:spcPts val="0"/>
                        </a:spcAft>
                        <a:buNone/>
                      </a:pPr>
                      <a:r>
                        <a:t/>
                      </a:r>
                      <a:endParaRPr sz="1100">
                        <a:solidFill>
                          <a:schemeClr val="dk1"/>
                        </a:solidFill>
                      </a:endParaRPr>
                    </a:p>
                  </a:txBody>
                  <a:tcPr marT="91425" marB="91425" marR="91425" marL="91425"/>
                </a:tc>
                <a:tc>
                  <a:txBody>
                    <a:bodyPr/>
                    <a:lstStyle/>
                    <a:p>
                      <a:pPr indent="0" lvl="0" marL="0" rtl="0" algn="l">
                        <a:lnSpc>
                          <a:spcPct val="115000"/>
                        </a:lnSpc>
                        <a:spcBef>
                          <a:spcPts val="1200"/>
                        </a:spcBef>
                        <a:spcAft>
                          <a:spcPts val="0"/>
                        </a:spcAft>
                        <a:buNone/>
                      </a:pPr>
                      <a:r>
                        <a:rPr b="1" lang="en" sz="1200">
                          <a:solidFill>
                            <a:schemeClr val="dk1"/>
                          </a:solidFill>
                          <a:latin typeface="Inter"/>
                          <a:ea typeface="Inter"/>
                          <a:cs typeface="Inter"/>
                          <a:sym typeface="Inter"/>
                        </a:rPr>
                        <a:t>Anticipated Investor Questions:</a:t>
                      </a:r>
                      <a:endParaRPr b="1" sz="1200">
                        <a:solidFill>
                          <a:schemeClr val="dk1"/>
                        </a:solidFill>
                        <a:latin typeface="Inter"/>
                        <a:ea typeface="Inter"/>
                        <a:cs typeface="Inter"/>
                        <a:sym typeface="Inter"/>
                      </a:endParaRPr>
                    </a:p>
                    <a:p>
                      <a:pPr indent="-304800" lvl="0" marL="457200" rtl="0" algn="l">
                        <a:lnSpc>
                          <a:spcPct val="115000"/>
                        </a:lnSpc>
                        <a:spcBef>
                          <a:spcPts val="1200"/>
                        </a:spcBef>
                        <a:spcAft>
                          <a:spcPts val="0"/>
                        </a:spcAft>
                        <a:buClr>
                          <a:schemeClr val="dk1"/>
                        </a:buClr>
                        <a:buSzPts val="1200"/>
                        <a:buFont typeface="Inter"/>
                        <a:buAutoNum type="arabicPeriod"/>
                      </a:pPr>
                      <a:r>
                        <a:rPr b="1" lang="en" sz="1200">
                          <a:solidFill>
                            <a:schemeClr val="dk1"/>
                          </a:solidFill>
                          <a:latin typeface="Inter"/>
                          <a:ea typeface="Inter"/>
                          <a:cs typeface="Inter"/>
                          <a:sym typeface="Inter"/>
                        </a:rPr>
                        <a:t>What are the startup costs for building a railroad system?</a:t>
                      </a:r>
                      <a:br>
                        <a:rPr b="1" lang="en" sz="1200">
                          <a:solidFill>
                            <a:schemeClr val="dk1"/>
                          </a:solidFill>
                          <a:latin typeface="Inter"/>
                          <a:ea typeface="Inter"/>
                          <a:cs typeface="Inter"/>
                          <a:sym typeface="Inter"/>
                        </a:rPr>
                      </a:br>
                      <a:endParaRPr b="1" sz="1200">
                        <a:solidFill>
                          <a:schemeClr val="dk1"/>
                        </a:solidFill>
                        <a:latin typeface="Inter"/>
                        <a:ea typeface="Inter"/>
                        <a:cs typeface="Inter"/>
                        <a:sym typeface="Inter"/>
                      </a:endParaRPr>
                    </a:p>
                    <a:p>
                      <a:pPr indent="-304800" lvl="0" marL="457200" rtl="0" algn="l">
                        <a:lnSpc>
                          <a:spcPct val="115000"/>
                        </a:lnSpc>
                        <a:spcBef>
                          <a:spcPts val="0"/>
                        </a:spcBef>
                        <a:spcAft>
                          <a:spcPts val="0"/>
                        </a:spcAft>
                        <a:buClr>
                          <a:schemeClr val="dk1"/>
                        </a:buClr>
                        <a:buSzPts val="1200"/>
                        <a:buFont typeface="Inter"/>
                        <a:buAutoNum type="arabicPeriod"/>
                      </a:pPr>
                      <a:r>
                        <a:rPr b="1" lang="en" sz="1200">
                          <a:solidFill>
                            <a:schemeClr val="dk1"/>
                          </a:solidFill>
                          <a:latin typeface="Inter"/>
                          <a:ea typeface="Inter"/>
                          <a:cs typeface="Inter"/>
                          <a:sym typeface="Inter"/>
                        </a:rPr>
                        <a:t>How do steam locomotives compare in efficiency to canal or wagon transportation?</a:t>
                      </a:r>
                      <a:br>
                        <a:rPr b="1" lang="en" sz="1200">
                          <a:solidFill>
                            <a:schemeClr val="dk1"/>
                          </a:solidFill>
                          <a:latin typeface="Inter"/>
                          <a:ea typeface="Inter"/>
                          <a:cs typeface="Inter"/>
                          <a:sym typeface="Inter"/>
                        </a:rPr>
                      </a:br>
                      <a:endParaRPr b="1" sz="1200">
                        <a:solidFill>
                          <a:schemeClr val="dk1"/>
                        </a:solidFill>
                        <a:latin typeface="Inter"/>
                        <a:ea typeface="Inter"/>
                        <a:cs typeface="Inter"/>
                        <a:sym typeface="Inter"/>
                      </a:endParaRPr>
                    </a:p>
                    <a:p>
                      <a:pPr indent="-304800" lvl="0" marL="457200" rtl="0" algn="l">
                        <a:lnSpc>
                          <a:spcPct val="115000"/>
                        </a:lnSpc>
                        <a:spcBef>
                          <a:spcPts val="0"/>
                        </a:spcBef>
                        <a:spcAft>
                          <a:spcPts val="0"/>
                        </a:spcAft>
                        <a:buClr>
                          <a:schemeClr val="dk1"/>
                        </a:buClr>
                        <a:buSzPts val="1200"/>
                        <a:buFont typeface="Inter"/>
                        <a:buAutoNum type="arabicPeriod"/>
                      </a:pPr>
                      <a:r>
                        <a:rPr b="1" lang="en" sz="1200">
                          <a:solidFill>
                            <a:schemeClr val="dk1"/>
                          </a:solidFill>
                          <a:latin typeface="Inter"/>
                          <a:ea typeface="Inter"/>
                          <a:cs typeface="Inter"/>
                          <a:sym typeface="Inter"/>
                        </a:rPr>
                        <a:t>What safety measures are in place to prevent accidents?</a:t>
                      </a:r>
                      <a:endParaRPr b="1" sz="1200">
                        <a:solidFill>
                          <a:schemeClr val="dk1"/>
                        </a:solidFill>
                        <a:latin typeface="Inter"/>
                        <a:ea typeface="Inter"/>
                        <a:cs typeface="Inter"/>
                        <a:sym typeface="Inter"/>
                      </a:endParaRPr>
                    </a:p>
                    <a:p>
                      <a:pPr indent="0" lvl="0" marL="457200" rtl="0" algn="l">
                        <a:lnSpc>
                          <a:spcPct val="115000"/>
                        </a:lnSpc>
                        <a:spcBef>
                          <a:spcPts val="1200"/>
                        </a:spcBef>
                        <a:spcAft>
                          <a:spcPts val="1200"/>
                        </a:spcAft>
                        <a:buNone/>
                      </a:pPr>
                      <a:r>
                        <a:t/>
                      </a:r>
                      <a:endParaRPr b="1" sz="1200">
                        <a:solidFill>
                          <a:schemeClr val="dk1"/>
                        </a:solidFill>
                        <a:latin typeface="Inter"/>
                        <a:ea typeface="Inter"/>
                        <a:cs typeface="Inter"/>
                        <a:sym typeface="Inter"/>
                      </a:endParaRPr>
                    </a:p>
                  </a:txBody>
                  <a:tcPr marT="91425" marB="91425" marR="91425" marL="91425"/>
                </a:tc>
              </a:tr>
              <a:tr h="1935275">
                <a:tc gridSpan="2">
                  <a:txBody>
                    <a:bodyPr/>
                    <a:lstStyle/>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l">
                        <a:spcBef>
                          <a:spcPts val="0"/>
                        </a:spcBef>
                        <a:spcAft>
                          <a:spcPts val="0"/>
                        </a:spcAft>
                        <a:buNone/>
                      </a:pPr>
                      <a:r>
                        <a:t/>
                      </a:r>
                      <a:endParaRPr sz="1200"/>
                    </a:p>
                    <a:p>
                      <a:pPr indent="0" lvl="0" marL="457200" rtl="0" algn="ctr">
                        <a:spcBef>
                          <a:spcPts val="0"/>
                        </a:spcBef>
                        <a:spcAft>
                          <a:spcPts val="0"/>
                        </a:spcAft>
                        <a:buNone/>
                      </a:pPr>
                      <a:r>
                        <a:t/>
                      </a:r>
                      <a:endParaRPr sz="1200"/>
                    </a:p>
                    <a:p>
                      <a:pPr indent="0" lvl="0" marL="457200" rtl="0" algn="ctr">
                        <a:spcBef>
                          <a:spcPts val="0"/>
                        </a:spcBef>
                        <a:spcAft>
                          <a:spcPts val="0"/>
                        </a:spcAft>
                        <a:buNone/>
                      </a:pPr>
                      <a:r>
                        <a:rPr lang="en" sz="1000" u="sng">
                          <a:solidFill>
                            <a:schemeClr val="hlink"/>
                          </a:solidFill>
                          <a:latin typeface="Inter"/>
                          <a:ea typeface="Inter"/>
                          <a:cs typeface="Inter"/>
                          <a:sym typeface="Inter"/>
                          <a:hlinkClick r:id="rId7"/>
                        </a:rPr>
                        <a:t>James Hayward's 1828 topographical map for Boston to Providence horse-drawn train</a:t>
                      </a:r>
                      <a:endParaRPr sz="1000">
                        <a:latin typeface="Inter"/>
                        <a:ea typeface="Inter"/>
                        <a:cs typeface="Inter"/>
                        <a:sym typeface="Inter"/>
                      </a:endParaRPr>
                    </a:p>
                  </a:txBody>
                  <a:tcPr marT="91425" marB="91425" marR="91425" marL="91425"/>
                </a:tc>
                <a:tc hMerge="1"/>
              </a:tr>
              <a:tr h="2906825">
                <a:tc gridSpan="2">
                  <a:txBody>
                    <a:bodyPr/>
                    <a:lstStyle/>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ctr">
                        <a:spcBef>
                          <a:spcPts val="0"/>
                        </a:spcBef>
                        <a:spcAft>
                          <a:spcPts val="0"/>
                        </a:spcAft>
                        <a:buNone/>
                      </a:pPr>
                      <a:r>
                        <a:rPr lang="en" sz="1000" u="sng">
                          <a:solidFill>
                            <a:schemeClr val="hlink"/>
                          </a:solidFill>
                          <a:latin typeface="Inter"/>
                          <a:ea typeface="Inter"/>
                          <a:cs typeface="Inter"/>
                          <a:sym typeface="Inter"/>
                          <a:hlinkClick r:id="rId8"/>
                        </a:rPr>
                        <a:t>“American Railroad Scene- Snowbound,” Currier and Ives, Date Unknown</a:t>
                      </a:r>
                      <a:endParaRPr sz="1000">
                        <a:latin typeface="Inter"/>
                        <a:ea typeface="Inter"/>
                        <a:cs typeface="Inter"/>
                        <a:sym typeface="Inter"/>
                      </a:endParaRPr>
                    </a:p>
                  </a:txBody>
                  <a:tcPr marT="91425" marB="91425" marR="91425" marL="91425"/>
                </a:tc>
                <a:tc hMerge="1"/>
              </a:tr>
            </a:tbl>
          </a:graphicData>
        </a:graphic>
      </p:graphicFrame>
      <p:pic>
        <p:nvPicPr>
          <p:cNvPr id="84" name="Google Shape;84;p15"/>
          <p:cNvPicPr preferRelativeResize="0"/>
          <p:nvPr/>
        </p:nvPicPr>
        <p:blipFill>
          <a:blip r:embed="rId9">
            <a:alphaModFix/>
          </a:blip>
          <a:stretch>
            <a:fillRect/>
          </a:stretch>
        </p:blipFill>
        <p:spPr>
          <a:xfrm>
            <a:off x="461062" y="5226162"/>
            <a:ext cx="6959676" cy="1300619"/>
          </a:xfrm>
          <a:prstGeom prst="rect">
            <a:avLst/>
          </a:prstGeom>
          <a:noFill/>
          <a:ln>
            <a:noFill/>
          </a:ln>
        </p:spPr>
      </p:pic>
      <p:pic>
        <p:nvPicPr>
          <p:cNvPr id="85" name="Google Shape;85;p15"/>
          <p:cNvPicPr preferRelativeResize="0"/>
          <p:nvPr/>
        </p:nvPicPr>
        <p:blipFill>
          <a:blip r:embed="rId10">
            <a:alphaModFix/>
          </a:blip>
          <a:stretch>
            <a:fillRect/>
          </a:stretch>
        </p:blipFill>
        <p:spPr>
          <a:xfrm>
            <a:off x="2580988" y="7172324"/>
            <a:ext cx="2610525" cy="17804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